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8"/>
  </p:notesMasterIdLst>
  <p:sldIdLst>
    <p:sldId id="256" r:id="rId2"/>
    <p:sldId id="291" r:id="rId3"/>
    <p:sldId id="289" r:id="rId4"/>
    <p:sldId id="292" r:id="rId5"/>
    <p:sldId id="293" r:id="rId6"/>
    <p:sldId id="27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2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3" autoAdjust="0"/>
    <p:restoredTop sz="95027" autoAdjust="0"/>
  </p:normalViewPr>
  <p:slideViewPr>
    <p:cSldViewPr>
      <p:cViewPr varScale="1">
        <p:scale>
          <a:sx n="82" d="100"/>
          <a:sy n="82" d="100"/>
        </p:scale>
        <p:origin x="169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E8F29-3D29-466E-BDF6-22A27655DFEF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5404C-26B6-48CA-8F97-183C640510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5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404C-26B6-48CA-8F97-183C640510F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5404C-26B6-48CA-8F97-183C640510F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C3885-5CE6-445F-B649-E65510902A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D7CC1-F3A3-4E6D-8DC3-1616F2BC607B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6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0FCD-0608-47DE-BB20-64A158409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1ABE9-3B71-40B1-9244-EA9291AC6754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4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6D64-E8E1-439D-BF35-AB6FB177D9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A564D-177A-4BF0-A10A-47E49C983F95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2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9F481-E1F0-4832-9B88-92B49722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787AC-F682-4276-A39D-EFD0707F9028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5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2883-3426-4402-9595-D2AADE02A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C518-E6C6-4BC5-9650-0EE4431E5137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6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279C8-4CD4-483C-A675-0CC74DC42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E4B96-AC56-4429-B8F7-E6CCD3D9B097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5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EF353-B229-48D5-9428-3413182D0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AE60-7A74-4198-9E27-4A96E76DC288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5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1F4BC-0374-469D-8447-C8A08E49AD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12DA-8DB5-4396-B701-A2674584F58B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7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420CD-5151-4FA9-A08A-3B870D159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059CD-09F9-425D-80FC-9B89BB66C42B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6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A718A-EA2E-4AA6-8EA3-C4B99DB6F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ABF81-8D9E-43AA-8087-BCD56BB07AFA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9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6B92B-556D-452B-9DAA-B1F224188C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006E-541C-485E-B382-57D0006F7E89}" type="datetime1">
              <a:rPr lang="en-US" smtClean="0"/>
              <a:t>5/20/2018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3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A64F9-0496-47F7-A8B9-27AA59F5D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59F53B-B885-4AD8-A6E9-C8036357E100}" type="datetime1">
              <a:rPr lang="en-US" smtClean="0"/>
              <a:t>5/20/2018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0773C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Hapeville Charter Schools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7696200" cy="121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FINANCIAL REPORT (through April 2018)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/>
              <a:t>Board Meeting – May 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305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HCS Financial Summary </a:t>
            </a:r>
            <a:r>
              <a:rPr lang="en-US" sz="2700" i="1" dirty="0"/>
              <a:t>– </a:t>
            </a:r>
            <a:r>
              <a:rPr lang="en-US" sz="2000" dirty="0"/>
              <a:t>as of  4.30.18 – 80% school year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9F481-E1F0-4832-9B88-92B4972296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E829A-86AD-4486-B3E3-8640E7FB2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7" y="1406752"/>
            <a:ext cx="8305800" cy="287026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BEF061B4-D4DF-4145-86A6-661B048C62F5}"/>
              </a:ext>
            </a:extLst>
          </p:cNvPr>
          <p:cNvSpPr/>
          <p:nvPr/>
        </p:nvSpPr>
        <p:spPr>
          <a:xfrm>
            <a:off x="1371600" y="3733800"/>
            <a:ext cx="2743200" cy="609600"/>
          </a:xfrm>
          <a:prstGeom prst="ellipse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9221E8-BB0A-4AC3-BE9C-621E4276B75F}"/>
              </a:ext>
            </a:extLst>
          </p:cNvPr>
          <p:cNvSpPr txBox="1"/>
          <p:nvPr/>
        </p:nvSpPr>
        <p:spPr>
          <a:xfrm>
            <a:off x="266700" y="4646433"/>
            <a:ext cx="8191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While we’re tracking  cumulatively $9k in the </a:t>
            </a:r>
            <a:r>
              <a:rPr lang="en-US" dirty="0">
                <a:solidFill>
                  <a:srgbClr val="FF0000"/>
                </a:solidFill>
              </a:rPr>
              <a:t>‘red’ (comparing actual revenue to expenses), we are tracking only 79% </a:t>
            </a:r>
            <a:r>
              <a:rPr lang="en-US" dirty="0"/>
              <a:t>actual expenses to budgeted revenue with 83% of the school year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u="sng" dirty="0">
                <a:solidFill>
                  <a:srgbClr val="0070C0"/>
                </a:solidFill>
              </a:rPr>
              <a:t>Bottom Line:  </a:t>
            </a:r>
            <a:r>
              <a:rPr lang="en-US" dirty="0"/>
              <a:t>Expenses are currently in check, while we still need to ensure all budgeted revenue is recouped as close out the year !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305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HCS Revenue Summary</a:t>
            </a:r>
            <a:br>
              <a:rPr lang="en-US" sz="3600" dirty="0"/>
            </a:br>
            <a:r>
              <a:rPr lang="en-US" sz="2700" dirty="0"/>
              <a:t>As of  4.30.18 – 80% school year completed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9F481-E1F0-4832-9B88-92B4972296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441F5E-7F60-4BDF-B6A8-5EF990536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80" y="1789966"/>
            <a:ext cx="7823039" cy="401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1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62CFA-3CA4-47BB-8263-78DE85E15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7848600" cy="1143000"/>
          </a:xfrm>
        </p:spPr>
        <p:txBody>
          <a:bodyPr/>
          <a:lstStyle/>
          <a:p>
            <a:r>
              <a:rPr lang="en-US" sz="4000" dirty="0"/>
              <a:t>Checkpoint on Food Service…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91BD3-DD8D-43E3-A386-D67931C18F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9F481-E1F0-4832-9B88-92B4972296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0FDA1F-B07A-4FC9-BAD7-E9B9B30A6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604" y="1676400"/>
            <a:ext cx="7620000" cy="21860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3AA957-9415-4F61-A75D-EB71DE65D562}"/>
              </a:ext>
            </a:extLst>
          </p:cNvPr>
          <p:cNvSpPr txBox="1"/>
          <p:nvPr/>
        </p:nvSpPr>
        <p:spPr>
          <a:xfrm>
            <a:off x="228600" y="4343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Combined Food Service – </a:t>
            </a:r>
            <a:r>
              <a:rPr lang="en-US" i="1" dirty="0">
                <a:solidFill>
                  <a:srgbClr val="0070C0"/>
                </a:solidFill>
              </a:rPr>
              <a:t>currently, budgeted loss YTD is only about half of projection !</a:t>
            </a:r>
          </a:p>
        </p:txBody>
      </p:sp>
    </p:spTree>
    <p:extLst>
      <p:ext uri="{BB962C8B-B14F-4D97-AF65-F5344CB8AC3E}">
        <p14:creationId xmlns:p14="http://schemas.microsoft.com/office/powerpoint/2010/main" val="360857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8B64-E9B7-4335-8BF0-345C4125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26789"/>
            <a:ext cx="7620000" cy="1143000"/>
          </a:xfrm>
        </p:spPr>
        <p:txBody>
          <a:bodyPr/>
          <a:lstStyle/>
          <a:p>
            <a:r>
              <a:rPr lang="en-US" sz="3600" dirty="0"/>
              <a:t>Checkpoint on Sports and Activities…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5ADAA4-2E12-40F4-9E9D-CE3BFA6736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1" y="1293302"/>
            <a:ext cx="7620000" cy="19742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264D3-0B62-475F-A5E2-98CE00366A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9F481-E1F0-4832-9B88-92B4972296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55F660-0709-47FE-BEB0-139E623D7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99" y="3959780"/>
            <a:ext cx="7772400" cy="18883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532BB5-59D1-4D29-847E-88DED6AA7854}"/>
              </a:ext>
            </a:extLst>
          </p:cNvPr>
          <p:cNvSpPr txBox="1"/>
          <p:nvPr/>
        </p:nvSpPr>
        <p:spPr>
          <a:xfrm>
            <a:off x="304801" y="3429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HS Sports – </a:t>
            </a:r>
            <a:r>
              <a:rPr lang="en-US" i="1" dirty="0">
                <a:solidFill>
                  <a:srgbClr val="0070C0"/>
                </a:solidFill>
              </a:rPr>
              <a:t>currently, budgeted loss is only about half of projection 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21347-92F6-46A1-9C40-3BD263274C45}"/>
              </a:ext>
            </a:extLst>
          </p:cNvPr>
          <p:cNvSpPr txBox="1"/>
          <p:nvPr/>
        </p:nvSpPr>
        <p:spPr>
          <a:xfrm>
            <a:off x="228601" y="5980870"/>
            <a:ext cx="7898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HS Student Activities and Fundraising – </a:t>
            </a:r>
            <a:r>
              <a:rPr lang="en-US" i="1" dirty="0">
                <a:solidFill>
                  <a:srgbClr val="0070C0"/>
                </a:solidFill>
              </a:rPr>
              <a:t>both outpacing projections (YTD), but with end of school activities, we’ll need to carefully recoup the revenue to stay on track. </a:t>
            </a:r>
          </a:p>
        </p:txBody>
      </p:sp>
    </p:spTree>
    <p:extLst>
      <p:ext uri="{BB962C8B-B14F-4D97-AF65-F5344CB8AC3E}">
        <p14:creationId xmlns:p14="http://schemas.microsoft.com/office/powerpoint/2010/main" val="90160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153400" cy="1143000"/>
          </a:xfrm>
        </p:spPr>
        <p:txBody>
          <a:bodyPr/>
          <a:lstStyle/>
          <a:p>
            <a:br>
              <a:rPr lang="en-US" sz="2400" dirty="0"/>
            </a:br>
            <a:r>
              <a:rPr lang="en-US" sz="3600" dirty="0"/>
              <a:t>Next Steps…</a:t>
            </a:r>
            <a:br>
              <a:rPr lang="en-US" sz="3600" dirty="0"/>
            </a:br>
            <a:r>
              <a:rPr lang="en-US" sz="2800" dirty="0"/>
              <a:t>Finalizing Operations Budget for  2018-19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9F481-E1F0-4832-9B88-92B4972296A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82997"/>
            <a:ext cx="81118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Preparation of budget calendar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As always, development of budget is driven from requirement to approve preliminary budget at June Foundation Board meeting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u="sng" dirty="0">
                <a:solidFill>
                  <a:srgbClr val="00B050"/>
                </a:solidFill>
              </a:rPr>
              <a:t>DONE – 3/22 - </a:t>
            </a:r>
            <a:r>
              <a:rPr lang="en-US" sz="1600" dirty="0"/>
              <a:t>By March BOD meeting, plan to have first Finance Committee meeting to identify key milestones for budget development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B050"/>
                </a:solidFill>
              </a:rPr>
              <a:t>First Draft – 2018-19 Budget is in review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Key dates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B050"/>
                </a:solidFill>
              </a:rPr>
              <a:t>DONE - </a:t>
            </a:r>
            <a:r>
              <a:rPr lang="en-US" sz="1600" dirty="0"/>
              <a:t>March 22 – first meeting with FCSS for 2018-19 budget review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B050"/>
                </a:solidFill>
              </a:rPr>
              <a:t>DONE - </a:t>
            </a:r>
            <a:r>
              <a:rPr lang="en-US" sz="1600" dirty="0"/>
              <a:t>May 2018 BOD – Budget Hearing #1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June 2018 – Budget Hearing #2 (TBD)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Foundation Board to set date for annual meeting to review and approve preliminary budget (TBD)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49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9416</TotalTime>
  <Words>278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Constantia</vt:lpstr>
      <vt:lpstr>Franklin Gothic Book</vt:lpstr>
      <vt:lpstr>Wingdings</vt:lpstr>
      <vt:lpstr>Adjacency</vt:lpstr>
      <vt:lpstr>Hapeville Charter Schools</vt:lpstr>
      <vt:lpstr>HCS Financial Summary – as of  4.30.18 – 80% school year</vt:lpstr>
      <vt:lpstr>HCS Revenue Summary As of  4.30.18 – 80% school year completed</vt:lpstr>
      <vt:lpstr>Checkpoint on Food Service…</vt:lpstr>
      <vt:lpstr>Checkpoint on Sports and Activities…</vt:lpstr>
      <vt:lpstr> Next Steps… Finalizing Operations Budget for  2018-19  </vt:lpstr>
    </vt:vector>
  </TitlesOfParts>
  <Company>Lincoln Financial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Terry H.</dc:creator>
  <cp:lastModifiedBy>Martin, Terry H.</cp:lastModifiedBy>
  <cp:revision>233</cp:revision>
  <dcterms:created xsi:type="dcterms:W3CDTF">2016-07-27T11:06:52Z</dcterms:created>
  <dcterms:modified xsi:type="dcterms:W3CDTF">2018-05-20T20:22:03Z</dcterms:modified>
</cp:coreProperties>
</file>